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7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82" r:id="rId14"/>
    <p:sldId id="283" r:id="rId15"/>
    <p:sldId id="269" r:id="rId16"/>
    <p:sldId id="268" r:id="rId17"/>
    <p:sldId id="270" r:id="rId18"/>
    <p:sldId id="272" r:id="rId19"/>
    <p:sldId id="271" r:id="rId20"/>
    <p:sldId id="274" r:id="rId21"/>
    <p:sldId id="294" r:id="rId22"/>
    <p:sldId id="293" r:id="rId23"/>
    <p:sldId id="284" r:id="rId24"/>
    <p:sldId id="285" r:id="rId25"/>
    <p:sldId id="286" r:id="rId26"/>
    <p:sldId id="292" r:id="rId27"/>
    <p:sldId id="287" r:id="rId28"/>
    <p:sldId id="288" r:id="rId29"/>
    <p:sldId id="291" r:id="rId30"/>
    <p:sldId id="289" r:id="rId31"/>
    <p:sldId id="290" r:id="rId32"/>
    <p:sldId id="277" r:id="rId33"/>
    <p:sldId id="275" r:id="rId34"/>
    <p:sldId id="278" r:id="rId35"/>
    <p:sldId id="279" r:id="rId36"/>
    <p:sldId id="280" r:id="rId37"/>
    <p:sldId id="281" r:id="rId3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673" autoAdjust="0"/>
    <p:restoredTop sz="94660"/>
  </p:normalViewPr>
  <p:slideViewPr>
    <p:cSldViewPr>
      <p:cViewPr>
        <p:scale>
          <a:sx n="70" d="100"/>
          <a:sy n="70" d="100"/>
        </p:scale>
        <p:origin x="-2118" y="-46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63DC28-1C12-4BA4-A453-CB8337B9683C}" type="datetimeFigureOut">
              <a:rPr lang="en-IN" smtClean="0"/>
              <a:t>04-11-2019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87AE8-C5CF-48A9-A0EC-B718A2EB373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725389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63DC28-1C12-4BA4-A453-CB8337B9683C}" type="datetimeFigureOut">
              <a:rPr lang="en-IN" smtClean="0"/>
              <a:t>04-11-2019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87AE8-C5CF-48A9-A0EC-B718A2EB373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88379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63DC28-1C12-4BA4-A453-CB8337B9683C}" type="datetimeFigureOut">
              <a:rPr lang="en-IN" smtClean="0"/>
              <a:t>04-11-2019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87AE8-C5CF-48A9-A0EC-B718A2EB373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845718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63DC28-1C12-4BA4-A453-CB8337B9683C}" type="datetimeFigureOut">
              <a:rPr lang="en-IN" smtClean="0"/>
              <a:t>04-11-2019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87AE8-C5CF-48A9-A0EC-B718A2EB373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452810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63DC28-1C12-4BA4-A453-CB8337B9683C}" type="datetimeFigureOut">
              <a:rPr lang="en-IN" smtClean="0"/>
              <a:t>04-11-2019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87AE8-C5CF-48A9-A0EC-B718A2EB373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693942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63DC28-1C12-4BA4-A453-CB8337B9683C}" type="datetimeFigureOut">
              <a:rPr lang="en-IN" smtClean="0"/>
              <a:t>04-11-2019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87AE8-C5CF-48A9-A0EC-B718A2EB373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084505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63DC28-1C12-4BA4-A453-CB8337B9683C}" type="datetimeFigureOut">
              <a:rPr lang="en-IN" smtClean="0"/>
              <a:t>04-11-2019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87AE8-C5CF-48A9-A0EC-B718A2EB373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75174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63DC28-1C12-4BA4-A453-CB8337B9683C}" type="datetimeFigureOut">
              <a:rPr lang="en-IN" smtClean="0"/>
              <a:t>04-11-2019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87AE8-C5CF-48A9-A0EC-B718A2EB373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446809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63DC28-1C12-4BA4-A453-CB8337B9683C}" type="datetimeFigureOut">
              <a:rPr lang="en-IN" smtClean="0"/>
              <a:t>04-11-2019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87AE8-C5CF-48A9-A0EC-B718A2EB373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782224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63DC28-1C12-4BA4-A453-CB8337B9683C}" type="datetimeFigureOut">
              <a:rPr lang="en-IN" smtClean="0"/>
              <a:t>04-11-2019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87AE8-C5CF-48A9-A0EC-B718A2EB373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66541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63DC28-1C12-4BA4-A453-CB8337B9683C}" type="datetimeFigureOut">
              <a:rPr lang="en-IN" smtClean="0"/>
              <a:t>04-11-2019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87AE8-C5CF-48A9-A0EC-B718A2EB373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282257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63DC28-1C12-4BA4-A453-CB8337B9683C}" type="datetimeFigureOut">
              <a:rPr lang="en-IN" smtClean="0"/>
              <a:t>04-11-2019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B87AE8-C5CF-48A9-A0EC-B718A2EB373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83653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IN" sz="5700" b="1" dirty="0" smtClean="0">
                <a:latin typeface="Georgia" pitchFamily="18" charset="0"/>
              </a:rPr>
              <a:t>Registers</a:t>
            </a:r>
            <a:endParaRPr lang="en-IN" sz="5700" b="1" dirty="0"/>
          </a:p>
        </p:txBody>
      </p:sp>
    </p:spTree>
    <p:extLst>
      <p:ext uri="{BB962C8B-B14F-4D97-AF65-F5344CB8AC3E}">
        <p14:creationId xmlns:p14="http://schemas.microsoft.com/office/powerpoint/2010/main" val="4135200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latin typeface="Georgia" pitchFamily="18" charset="0"/>
              </a:rPr>
              <a:t>Modes of operation of PISO</a:t>
            </a:r>
            <a:endParaRPr lang="en-IN" dirty="0">
              <a:latin typeface="Georgia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>
                <a:latin typeface="Georgia" pitchFamily="18" charset="0"/>
              </a:rPr>
              <a:t>Two modes </a:t>
            </a:r>
          </a:p>
          <a:p>
            <a:pPr lvl="2"/>
            <a:r>
              <a:rPr lang="en-IN" dirty="0" smtClean="0">
                <a:latin typeface="Georgia" pitchFamily="18" charset="0"/>
              </a:rPr>
              <a:t>Load mode(Load’ =0) </a:t>
            </a:r>
          </a:p>
          <a:p>
            <a:pPr lvl="2"/>
            <a:r>
              <a:rPr lang="en-IN" dirty="0" smtClean="0">
                <a:latin typeface="Georgia" pitchFamily="18" charset="0"/>
              </a:rPr>
              <a:t>Shift mode(shift=1)</a:t>
            </a:r>
            <a:endParaRPr lang="en-IN" dirty="0">
              <a:latin typeface="Georg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6024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latin typeface="Georgia" pitchFamily="18" charset="0"/>
              </a:rPr>
              <a:t>Load Mode</a:t>
            </a:r>
            <a:endParaRPr lang="en-IN" dirty="0">
              <a:latin typeface="Georgia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50" y="1376363"/>
            <a:ext cx="8724900" cy="47169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78348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latin typeface="Georgia" pitchFamily="18" charset="0"/>
              </a:rPr>
              <a:t>Shift mode</a:t>
            </a:r>
            <a:endParaRPr lang="en-IN" dirty="0">
              <a:latin typeface="Georgia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029" y="1988840"/>
            <a:ext cx="8763000" cy="4105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2152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10277"/>
            <a:ext cx="8229600" cy="1143000"/>
          </a:xfrm>
        </p:spPr>
        <p:txBody>
          <a:bodyPr/>
          <a:lstStyle/>
          <a:p>
            <a:r>
              <a:rPr lang="en-IN" dirty="0" smtClean="0"/>
              <a:t>Parallel Adder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690" y="980728"/>
            <a:ext cx="3990975" cy="2381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3778" y="3501008"/>
            <a:ext cx="7133972" cy="28026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742920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Parallel Adder with Accumulators</a:t>
            </a:r>
            <a:endParaRPr lang="en-IN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412776"/>
            <a:ext cx="8770041" cy="3960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852663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332656"/>
            <a:ext cx="8229600" cy="792088"/>
          </a:xfrm>
        </p:spPr>
        <p:txBody>
          <a:bodyPr>
            <a:normAutofit fontScale="90000"/>
          </a:bodyPr>
          <a:lstStyle/>
          <a:p>
            <a:r>
              <a:rPr lang="en-IN" b="1" dirty="0" smtClean="0">
                <a:latin typeface="Georgia" pitchFamily="18" charset="0"/>
              </a:rPr>
              <a:t/>
            </a:r>
            <a:br>
              <a:rPr lang="en-IN" b="1" dirty="0" smtClean="0">
                <a:latin typeface="Georgia" pitchFamily="18" charset="0"/>
              </a:rPr>
            </a:br>
            <a:r>
              <a:rPr lang="en-IN" b="1" dirty="0" smtClean="0">
                <a:latin typeface="Georgia" pitchFamily="18" charset="0"/>
              </a:rPr>
              <a:t>Application of shift Register</a:t>
            </a:r>
            <a:r>
              <a:rPr lang="en-IN" b="1" dirty="0">
                <a:latin typeface="Georgia" pitchFamily="18" charset="0"/>
              </a:rPr>
              <a:t/>
            </a:r>
            <a:br>
              <a:rPr lang="en-IN" b="1" dirty="0">
                <a:latin typeface="Georgia" pitchFamily="18" charset="0"/>
              </a:rPr>
            </a:br>
            <a:r>
              <a:rPr lang="en-IN" sz="3100" b="1" dirty="0" smtClean="0">
                <a:latin typeface="Georgia" pitchFamily="18" charset="0"/>
              </a:rPr>
              <a:t>Ring </a:t>
            </a:r>
            <a:r>
              <a:rPr lang="en-IN" sz="3100" b="1" dirty="0">
                <a:latin typeface="Georgia" pitchFamily="18" charset="0"/>
              </a:rPr>
              <a:t>Counter</a:t>
            </a:r>
            <a:endParaRPr lang="en-IN" b="1" dirty="0">
              <a:latin typeface="Georgia" pitchFamily="18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3935" y="1844824"/>
            <a:ext cx="6800850" cy="2638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3985819"/>
            <a:ext cx="8604777" cy="22795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90938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>
                <a:latin typeface="Georgia" pitchFamily="18" charset="0"/>
              </a:rPr>
              <a:t>Johnson ring counter</a:t>
            </a:r>
            <a:endParaRPr lang="en-IN" b="1" dirty="0">
              <a:latin typeface="Georgia" pitchFamily="18" charset="0"/>
            </a:endParaRPr>
          </a:p>
        </p:txBody>
      </p:sp>
      <p:pic>
        <p:nvPicPr>
          <p:cNvPr id="5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772816"/>
            <a:ext cx="8229600" cy="27100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57524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0662" y="836712"/>
            <a:ext cx="6162675" cy="4848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63733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b="1" dirty="0" smtClean="0">
                <a:latin typeface="Georgia" pitchFamily="18" charset="0"/>
              </a:rPr>
              <a:t>Sequence Generator and Sequence detector</a:t>
            </a:r>
            <a:endParaRPr lang="en-IN" b="1" dirty="0">
              <a:latin typeface="Georgia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556792"/>
            <a:ext cx="8748464" cy="52126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24138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>
                <a:latin typeface="Georgia" pitchFamily="18" charset="0"/>
              </a:rPr>
              <a:t>Serial adder</a:t>
            </a:r>
            <a:endParaRPr lang="en-IN" b="1" dirty="0">
              <a:latin typeface="Georgia" pitchFamily="18" charset="0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772816"/>
            <a:ext cx="8784976" cy="4392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42503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latin typeface="Georgia" pitchFamily="18" charset="0"/>
              </a:rPr>
              <a:t>Registers</a:t>
            </a:r>
            <a:endParaRPr lang="en-IN" dirty="0">
              <a:latin typeface="Georgia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>
                <a:latin typeface="Georgia" pitchFamily="18" charset="0"/>
              </a:rPr>
              <a:t>Flip-flop is one bit memory cell</a:t>
            </a:r>
          </a:p>
          <a:p>
            <a:r>
              <a:rPr lang="en-IN" dirty="0" smtClean="0">
                <a:latin typeface="Georgia" pitchFamily="18" charset="0"/>
              </a:rPr>
              <a:t>To store n bits-n flip-flops are needed</a:t>
            </a:r>
          </a:p>
          <a:p>
            <a:r>
              <a:rPr lang="en-IN" dirty="0" smtClean="0">
                <a:latin typeface="Georgia" pitchFamily="18" charset="0"/>
              </a:rPr>
              <a:t>Group of flip-flops which can store a binary data-Registers</a:t>
            </a:r>
          </a:p>
          <a:p>
            <a:pPr marL="0" indent="0">
              <a:buNone/>
            </a:pPr>
            <a:r>
              <a:rPr lang="en-IN" dirty="0" smtClean="0">
                <a:latin typeface="Georgia" pitchFamily="18" charset="0"/>
              </a:rPr>
              <a:t> </a:t>
            </a:r>
          </a:p>
          <a:p>
            <a:endParaRPr lang="en-IN" dirty="0">
              <a:latin typeface="Georg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5617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IN" sz="3200" b="1" dirty="0" smtClean="0">
                <a:latin typeface="Georgia" pitchFamily="18" charset="0"/>
              </a:rPr>
              <a:t>Verilog code for switch tail counter</a:t>
            </a:r>
            <a:endParaRPr lang="en-IN" sz="3200" b="1" dirty="0">
              <a:latin typeface="Georgia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300934"/>
            <a:ext cx="7783244" cy="49680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942073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A sequential Parity Checker</a:t>
            </a:r>
            <a:endParaRPr lang="en-IN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772816"/>
            <a:ext cx="7581900" cy="404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328090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 sequential Parity Checker</a:t>
            </a: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412776"/>
            <a:ext cx="8018686" cy="4878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180697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988840"/>
            <a:ext cx="8388424" cy="24153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7380" y="764704"/>
            <a:ext cx="6624736" cy="5760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038913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925" y="839870"/>
            <a:ext cx="7296150" cy="2219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75" y="3416424"/>
            <a:ext cx="8401050" cy="305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8" y="3030662"/>
            <a:ext cx="1296144" cy="473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19526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Moore State Diagram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700808"/>
            <a:ext cx="7867650" cy="3086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004664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60648"/>
            <a:ext cx="7630525" cy="180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172107"/>
            <a:ext cx="6625183" cy="44477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033367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256" y="568737"/>
            <a:ext cx="1603846" cy="4436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102" y="568737"/>
            <a:ext cx="3569146" cy="4626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379" y="1268760"/>
            <a:ext cx="7686675" cy="552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561" y="1821210"/>
            <a:ext cx="8953500" cy="2047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0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574" y="3717032"/>
            <a:ext cx="7991475" cy="2952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16134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612" y="1844824"/>
            <a:ext cx="8486775" cy="1914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173393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75" y="1412776"/>
            <a:ext cx="7334250" cy="426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781516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latin typeface="Georgia" pitchFamily="18" charset="0"/>
              </a:rPr>
              <a:t>Data formats</a:t>
            </a:r>
            <a:endParaRPr lang="en-IN" dirty="0">
              <a:latin typeface="Georgia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 smtClean="0">
              <a:latin typeface="Georgia" pitchFamily="18" charset="0"/>
            </a:endParaRPr>
          </a:p>
          <a:p>
            <a:endParaRPr lang="en-IN" dirty="0">
              <a:latin typeface="Georgia" pitchFamily="18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850" y="1772816"/>
            <a:ext cx="5385440" cy="504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999" y="3933056"/>
            <a:ext cx="3695505" cy="23042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3398862"/>
            <a:ext cx="3219450" cy="2838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6" name="Straight Arrow Connector 5"/>
          <p:cNvCxnSpPr/>
          <p:nvPr/>
        </p:nvCxnSpPr>
        <p:spPr>
          <a:xfrm>
            <a:off x="3625957" y="2097552"/>
            <a:ext cx="0" cy="46735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5077679" y="2114854"/>
            <a:ext cx="0" cy="45005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267744" y="2470839"/>
            <a:ext cx="187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One bit at a time</a:t>
            </a:r>
            <a:endParaRPr lang="en-IN" dirty="0"/>
          </a:p>
        </p:txBody>
      </p:sp>
      <p:sp>
        <p:nvSpPr>
          <p:cNvPr id="18" name="TextBox 17"/>
          <p:cNvSpPr txBox="1"/>
          <p:nvPr/>
        </p:nvSpPr>
        <p:spPr>
          <a:xfrm>
            <a:off x="4788024" y="2470839"/>
            <a:ext cx="3168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All data bits simultaneously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09205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State graph for Serial Adder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752" y="1269639"/>
            <a:ext cx="7894662" cy="24828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703" y="3751587"/>
            <a:ext cx="8388424" cy="28810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038740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2576364"/>
            <a:ext cx="4654302" cy="41051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404664"/>
            <a:ext cx="6391275" cy="2171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703425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>
                <a:latin typeface="Georgia" pitchFamily="18" charset="0"/>
              </a:rPr>
              <a:t>Counters</a:t>
            </a:r>
            <a:endParaRPr lang="en-IN" b="1" dirty="0">
              <a:latin typeface="Georgia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dirty="0" smtClean="0">
                <a:latin typeface="Georgia" pitchFamily="18" charset="0"/>
              </a:rPr>
              <a:t>Counter driven by clock counts number of  clock cycles</a:t>
            </a:r>
          </a:p>
          <a:p>
            <a:pPr marL="0" indent="0">
              <a:buNone/>
            </a:pPr>
            <a:r>
              <a:rPr lang="en-IN" dirty="0" smtClean="0">
                <a:latin typeface="Georgia" pitchFamily="18" charset="0"/>
              </a:rPr>
              <a:t>Two types of counters</a:t>
            </a:r>
          </a:p>
          <a:p>
            <a:pPr lvl="2"/>
            <a:r>
              <a:rPr lang="en-IN" b="1" dirty="0" smtClean="0">
                <a:latin typeface="Georgia" pitchFamily="18" charset="0"/>
              </a:rPr>
              <a:t>Asynchronous counters</a:t>
            </a:r>
          </a:p>
          <a:p>
            <a:pPr lvl="2"/>
            <a:r>
              <a:rPr lang="en-IN" b="1" dirty="0" smtClean="0">
                <a:latin typeface="Georgia" pitchFamily="18" charset="0"/>
              </a:rPr>
              <a:t>synchronous counters</a:t>
            </a:r>
            <a:endParaRPr lang="en-IN" dirty="0">
              <a:latin typeface="Georg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6758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>
                <a:latin typeface="Georgia" pitchFamily="18" charset="0"/>
              </a:rPr>
              <a:t>Asynchronous counters</a:t>
            </a:r>
            <a:endParaRPr lang="en-IN" b="1" dirty="0">
              <a:latin typeface="Georgia" pitchFamily="18" charset="0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780928"/>
            <a:ext cx="7900190" cy="3097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1043608" y="2204864"/>
            <a:ext cx="34740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>
                <a:latin typeface="Georgia" pitchFamily="18" charset="0"/>
              </a:rPr>
              <a:t>Asynchronous </a:t>
            </a:r>
            <a:r>
              <a:rPr lang="en-IN" b="1" dirty="0" smtClean="0">
                <a:latin typeface="Georgia" pitchFamily="18" charset="0"/>
              </a:rPr>
              <a:t> UP counters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45943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5" y="404664"/>
            <a:ext cx="3384376" cy="55053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4298" y="2060848"/>
            <a:ext cx="5347013" cy="22322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27311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692696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IN" b="1" dirty="0">
                <a:latin typeface="Georgia" pitchFamily="18" charset="0"/>
              </a:rPr>
              <a:t>Asynchronous  </a:t>
            </a:r>
            <a:r>
              <a:rPr lang="en-IN" b="1" dirty="0" smtClean="0">
                <a:latin typeface="Georgia" pitchFamily="18" charset="0"/>
              </a:rPr>
              <a:t>Down counters</a:t>
            </a:r>
            <a:endParaRPr lang="en-IN" dirty="0"/>
          </a:p>
          <a:p>
            <a:endParaRPr lang="en-IN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412776"/>
            <a:ext cx="5572125" cy="2095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788" y="3432381"/>
            <a:ext cx="2657475" cy="3105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4005064"/>
            <a:ext cx="4781550" cy="213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33590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277"/>
            <a:ext cx="8229600" cy="1143000"/>
          </a:xfrm>
        </p:spPr>
        <p:txBody>
          <a:bodyPr>
            <a:noAutofit/>
          </a:bodyPr>
          <a:lstStyle/>
          <a:p>
            <a:r>
              <a:rPr lang="en-IN" b="1" dirty="0" smtClean="0">
                <a:latin typeface="Georgia" pitchFamily="18" charset="0"/>
              </a:rPr>
              <a:t>Decoding Gates</a:t>
            </a:r>
            <a:endParaRPr lang="en-IN" b="1" dirty="0">
              <a:latin typeface="Georgia" pitchFamily="18" charset="0"/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628800"/>
            <a:ext cx="7854872" cy="23723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4365104"/>
            <a:ext cx="6974631" cy="18841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115616" y="1008567"/>
            <a:ext cx="71287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Georgia" pitchFamily="18" charset="0"/>
              </a:rPr>
              <a:t>connected to counters –output will be high only when counter content is equal to the given state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82967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878" y="2315145"/>
            <a:ext cx="7778554" cy="3562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5969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4403" y="-609"/>
            <a:ext cx="8229600" cy="765313"/>
          </a:xfrm>
        </p:spPr>
        <p:txBody>
          <a:bodyPr/>
          <a:lstStyle/>
          <a:p>
            <a:r>
              <a:rPr lang="en-IN" dirty="0" smtClean="0">
                <a:latin typeface="Georgia" pitchFamily="18" charset="0"/>
              </a:rPr>
              <a:t>Classification of registers</a:t>
            </a:r>
            <a:endParaRPr lang="en-IN" dirty="0">
              <a:latin typeface="Georgia" pitchFamily="18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989" y="836712"/>
            <a:ext cx="7654428" cy="5564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64221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latin typeface="Georgia" pitchFamily="18" charset="0"/>
              </a:rPr>
              <a:t>Serial in Serial out</a:t>
            </a:r>
            <a:endParaRPr lang="en-IN" dirty="0">
              <a:latin typeface="Georgia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 smtClean="0">
              <a:latin typeface="Georgia" pitchFamily="18" charset="0"/>
            </a:endParaRPr>
          </a:p>
          <a:p>
            <a:endParaRPr lang="en-IN" dirty="0">
              <a:latin typeface="Georgia" pitchFamily="18" charset="0"/>
            </a:endParaRPr>
          </a:p>
          <a:p>
            <a:endParaRPr lang="en-IN" dirty="0" smtClean="0">
              <a:latin typeface="Georgia" pitchFamily="18" charset="0"/>
            </a:endParaRPr>
          </a:p>
          <a:p>
            <a:endParaRPr lang="en-IN" dirty="0">
              <a:latin typeface="Georgia" pitchFamily="18" charset="0"/>
            </a:endParaRPr>
          </a:p>
          <a:p>
            <a:pPr lvl="2"/>
            <a:r>
              <a:rPr lang="en-IN" dirty="0" smtClean="0">
                <a:latin typeface="Georgia" pitchFamily="18" charset="0"/>
              </a:rPr>
              <a:t>Shifting</a:t>
            </a:r>
          </a:p>
          <a:p>
            <a:pPr lvl="2"/>
            <a:r>
              <a:rPr lang="en-IN" dirty="0" smtClean="0">
                <a:latin typeface="Georgia" pitchFamily="18" charset="0"/>
              </a:rPr>
              <a:t>Storage</a:t>
            </a:r>
          </a:p>
          <a:p>
            <a:endParaRPr lang="en-IN" dirty="0">
              <a:latin typeface="Georgia" pitchFamily="18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762" y="1844824"/>
            <a:ext cx="7610475" cy="1914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3759349"/>
            <a:ext cx="3672408" cy="28885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51945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latin typeface="Georgia" pitchFamily="18" charset="0"/>
              </a:rPr>
              <a:t>Serial in Serial out</a:t>
            </a:r>
            <a:endParaRPr lang="en-IN" dirty="0">
              <a:latin typeface="Georgia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301208"/>
            <a:ext cx="8229600" cy="824955"/>
          </a:xfrm>
        </p:spPr>
        <p:txBody>
          <a:bodyPr>
            <a:normAutofit fontScale="77500" lnSpcReduction="20000"/>
          </a:bodyPr>
          <a:lstStyle/>
          <a:p>
            <a:r>
              <a:rPr lang="en-IN" dirty="0" smtClean="0">
                <a:latin typeface="Georgia" pitchFamily="18" charset="0"/>
              </a:rPr>
              <a:t>To store 4 bit data you need 4 cycles</a:t>
            </a:r>
          </a:p>
          <a:p>
            <a:r>
              <a:rPr lang="en-IN" dirty="0" smtClean="0">
                <a:latin typeface="Georgia" pitchFamily="18" charset="0"/>
              </a:rPr>
              <a:t>To fetch the data you need 4 cycles</a:t>
            </a:r>
            <a:endParaRPr lang="en-IN" dirty="0">
              <a:latin typeface="Georgia" pitchFamily="18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408" y="1340768"/>
            <a:ext cx="3672408" cy="28885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1196752"/>
            <a:ext cx="4616574" cy="3581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36865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188640"/>
            <a:ext cx="8229600" cy="1143000"/>
          </a:xfrm>
        </p:spPr>
        <p:txBody>
          <a:bodyPr/>
          <a:lstStyle/>
          <a:p>
            <a:r>
              <a:rPr lang="en-IN" dirty="0" smtClean="0">
                <a:latin typeface="Georgia" pitchFamily="18" charset="0"/>
              </a:rPr>
              <a:t>Serial in Parallel out</a:t>
            </a:r>
            <a:endParaRPr lang="en-IN" dirty="0">
              <a:latin typeface="Georgia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>
              <a:latin typeface="Georgia" pitchFamily="18" charset="0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239" y="1124744"/>
            <a:ext cx="7249235" cy="24534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892" y="3212976"/>
            <a:ext cx="4057650" cy="35283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4932040" y="3789040"/>
            <a:ext cx="4032448" cy="24482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sz="2400" dirty="0" smtClean="0">
                <a:latin typeface="Georgia" pitchFamily="18" charset="0"/>
              </a:rPr>
              <a:t>To store 4 bit data you need 4 clock Pulse but fetch the data you need 1 pulse</a:t>
            </a:r>
            <a:endParaRPr lang="en-IN" sz="2400" dirty="0">
              <a:latin typeface="Georg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9157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latin typeface="Georgia" pitchFamily="18" charset="0"/>
              </a:rPr>
              <a:t>Parallel in parallel  out</a:t>
            </a:r>
            <a:endParaRPr lang="en-IN" dirty="0">
              <a:latin typeface="Georgia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7584" y="4509120"/>
            <a:ext cx="8229600" cy="968971"/>
          </a:xfrm>
        </p:spPr>
        <p:txBody>
          <a:bodyPr/>
          <a:lstStyle/>
          <a:p>
            <a:r>
              <a:rPr lang="en-IN" dirty="0" smtClean="0">
                <a:latin typeface="Georgia" pitchFamily="18" charset="0"/>
              </a:rPr>
              <a:t>Storage register and buffer register</a:t>
            </a:r>
            <a:endParaRPr lang="en-IN" dirty="0">
              <a:latin typeface="Georgia" pitchFamily="18" charset="0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1628800"/>
            <a:ext cx="6381750" cy="2609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897023" y="5085184"/>
            <a:ext cx="8229600" cy="824955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 smtClean="0">
                <a:latin typeface="Georgia" pitchFamily="18" charset="0"/>
              </a:rPr>
              <a:t>To store 4 bit data you need 1 cycles</a:t>
            </a:r>
          </a:p>
          <a:p>
            <a:r>
              <a:rPr lang="en-IN" dirty="0" smtClean="0">
                <a:latin typeface="Georgia" pitchFamily="18" charset="0"/>
              </a:rPr>
              <a:t>To fetch the data you need 1 cycles</a:t>
            </a:r>
            <a:endParaRPr lang="en-IN" dirty="0">
              <a:latin typeface="Georg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4991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latin typeface="Georgia" pitchFamily="18" charset="0"/>
              </a:rPr>
              <a:t>Parallel in serial out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556792"/>
            <a:ext cx="8705850" cy="3960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75753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399</TotalTime>
  <Words>222</Words>
  <Application>Microsoft Office PowerPoint</Application>
  <PresentationFormat>On-screen Show (4:3)</PresentationFormat>
  <Paragraphs>54</Paragraphs>
  <Slides>37</Slides>
  <Notes>0</Notes>
  <HiddenSlides>1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38" baseType="lpstr">
      <vt:lpstr>Office Theme</vt:lpstr>
      <vt:lpstr>Registers</vt:lpstr>
      <vt:lpstr>Registers</vt:lpstr>
      <vt:lpstr>Data formats</vt:lpstr>
      <vt:lpstr>Classification of registers</vt:lpstr>
      <vt:lpstr>Serial in Serial out</vt:lpstr>
      <vt:lpstr>Serial in Serial out</vt:lpstr>
      <vt:lpstr>Serial in Parallel out</vt:lpstr>
      <vt:lpstr>Parallel in parallel  out</vt:lpstr>
      <vt:lpstr>Parallel in serial out</vt:lpstr>
      <vt:lpstr>Modes of operation of PISO</vt:lpstr>
      <vt:lpstr>Load Mode</vt:lpstr>
      <vt:lpstr>Shift mode</vt:lpstr>
      <vt:lpstr>Parallel Adder</vt:lpstr>
      <vt:lpstr>Parallel Adder with Accumulators</vt:lpstr>
      <vt:lpstr> Application of shift Register Ring Counter</vt:lpstr>
      <vt:lpstr>Johnson ring counter</vt:lpstr>
      <vt:lpstr>PowerPoint Presentation</vt:lpstr>
      <vt:lpstr>Sequence Generator and Sequence detector</vt:lpstr>
      <vt:lpstr>Serial adder</vt:lpstr>
      <vt:lpstr>Verilog code for switch tail counter</vt:lpstr>
      <vt:lpstr>A sequential Parity Checker</vt:lpstr>
      <vt:lpstr>A sequential Parity Checker</vt:lpstr>
      <vt:lpstr>PowerPoint Presentation</vt:lpstr>
      <vt:lpstr>PowerPoint Presentation</vt:lpstr>
      <vt:lpstr>Moore State Diagram</vt:lpstr>
      <vt:lpstr>PowerPoint Presentation</vt:lpstr>
      <vt:lpstr>PowerPoint Presentation</vt:lpstr>
      <vt:lpstr>PowerPoint Presentation</vt:lpstr>
      <vt:lpstr>PowerPoint Presentation</vt:lpstr>
      <vt:lpstr>State graph for Serial Adder</vt:lpstr>
      <vt:lpstr>PowerPoint Presentation</vt:lpstr>
      <vt:lpstr>Counters</vt:lpstr>
      <vt:lpstr>Asynchronous counters</vt:lpstr>
      <vt:lpstr>PowerPoint Presentation</vt:lpstr>
      <vt:lpstr>PowerPoint Presentation</vt:lpstr>
      <vt:lpstr>Decoding Gates</vt:lpstr>
      <vt:lpstr>PowerPoint Presentation</vt:lpstr>
    </vt:vector>
  </TitlesOfParts>
  <Company>Hewlett-Packard Company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bmsit</dc:creator>
  <cp:lastModifiedBy>BMSITISE</cp:lastModifiedBy>
  <cp:revision>29</cp:revision>
  <dcterms:created xsi:type="dcterms:W3CDTF">2017-10-09T07:53:41Z</dcterms:created>
  <dcterms:modified xsi:type="dcterms:W3CDTF">2019-11-04T08:37:50Z</dcterms:modified>
</cp:coreProperties>
</file>